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 id="368" r:id="rId5"/>
    <p:sldId id="369" r:id="rId6"/>
    <p:sldId id="370" r:id="rId7"/>
    <p:sldId id="399" r:id="rId8"/>
    <p:sldId id="371" r:id="rId9"/>
    <p:sldId id="372" r:id="rId10"/>
    <p:sldId id="373" r:id="rId11"/>
    <p:sldId id="374" r:id="rId12"/>
    <p:sldId id="375" r:id="rId13"/>
    <p:sldId id="376" r:id="rId14"/>
    <p:sldId id="377" r:id="rId15"/>
    <p:sldId id="378" r:id="rId16"/>
    <p:sldId id="379"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8" r:id="rId33"/>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7000" b="-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16</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5:5 Now a certain man was there who had an infirmity thirty-eight years.  </a:t>
            </a:r>
            <a:r>
              <a:rPr lang="en-US" baseline="30000" dirty="0"/>
              <a:t>6</a:t>
            </a:r>
            <a:r>
              <a:rPr lang="en-US" dirty="0"/>
              <a:t> When Jesus saw him lying there, and knew that he already had been </a:t>
            </a:r>
            <a:r>
              <a:rPr lang="en-US" i="1" dirty="0"/>
              <a:t>in that condition </a:t>
            </a:r>
            <a:r>
              <a:rPr lang="en-US" dirty="0"/>
              <a:t>a long time, He said to him, "Do you want to be made well?"  </a:t>
            </a:r>
            <a:r>
              <a:rPr lang="en-US" baseline="30000" dirty="0"/>
              <a:t>7</a:t>
            </a:r>
            <a:r>
              <a:rPr lang="en-US" dirty="0"/>
              <a:t> The sick man answered Him, "Sir, I have no man to put me into the pool when the water is stirred up; but while I am coming, another steps down before me."  </a:t>
            </a:r>
          </a:p>
        </p:txBody>
      </p:sp>
    </p:spTree>
    <p:extLst>
      <p:ext uri="{BB962C8B-B14F-4D97-AF65-F5344CB8AC3E}">
        <p14:creationId xmlns:p14="http://schemas.microsoft.com/office/powerpoint/2010/main" val="20129966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5:8 Jesus said to him, "Rise, take up your bed and walk."  </a:t>
            </a:r>
            <a:r>
              <a:rPr lang="en-US" baseline="30000" dirty="0"/>
              <a:t>9</a:t>
            </a:r>
            <a:r>
              <a:rPr lang="en-US" dirty="0"/>
              <a:t> And immediately the man was made well, took up his bed, and walked. And that day was the Sabbath. </a:t>
            </a:r>
          </a:p>
          <a:p>
            <a:r>
              <a:rPr lang="en-US" dirty="0"/>
              <a:t> </a:t>
            </a:r>
          </a:p>
        </p:txBody>
      </p:sp>
    </p:spTree>
    <p:extLst>
      <p:ext uri="{BB962C8B-B14F-4D97-AF65-F5344CB8AC3E}">
        <p14:creationId xmlns:p14="http://schemas.microsoft.com/office/powerpoint/2010/main" val="337353593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13:8 Love never fails. But whether </a:t>
            </a:r>
            <a:r>
              <a:rPr lang="en-US" i="1" dirty="0"/>
              <a:t>there are </a:t>
            </a:r>
            <a:r>
              <a:rPr lang="en-US" dirty="0"/>
              <a:t>prophecies, they will fail; whether </a:t>
            </a:r>
            <a:r>
              <a:rPr lang="en-US" i="1" dirty="0"/>
              <a:t>there are </a:t>
            </a:r>
            <a:r>
              <a:rPr lang="en-US" dirty="0"/>
              <a:t>tongues, they will cease; whether </a:t>
            </a:r>
            <a:r>
              <a:rPr lang="en-US" i="1" dirty="0"/>
              <a:t>there is </a:t>
            </a:r>
            <a:r>
              <a:rPr lang="en-US" dirty="0"/>
              <a:t>knowledge, it will vanish away.  </a:t>
            </a:r>
            <a:r>
              <a:rPr lang="en-US" baseline="30000" dirty="0"/>
              <a:t>9</a:t>
            </a:r>
            <a:r>
              <a:rPr lang="en-US" dirty="0"/>
              <a:t> For we know in part and we prophesy in part.  </a:t>
            </a:r>
            <a:r>
              <a:rPr lang="en-US" baseline="30000" dirty="0"/>
              <a:t>10</a:t>
            </a:r>
            <a:r>
              <a:rPr lang="en-US" dirty="0"/>
              <a:t> But when that which is perfect has come, then that which is in part will be done away.</a:t>
            </a:r>
          </a:p>
        </p:txBody>
      </p:sp>
    </p:spTree>
    <p:extLst>
      <p:ext uri="{BB962C8B-B14F-4D97-AF65-F5344CB8AC3E}">
        <p14:creationId xmlns:p14="http://schemas.microsoft.com/office/powerpoint/2010/main" val="317983492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35502"/>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13:13 And now abide faith, hope, love, these three; but the greatest of these </a:t>
            </a:r>
            <a:r>
              <a:rPr lang="en-US" i="1" dirty="0"/>
              <a:t>is </a:t>
            </a:r>
            <a:r>
              <a:rPr lang="en-US" dirty="0"/>
              <a:t>love.</a:t>
            </a:r>
          </a:p>
        </p:txBody>
      </p:sp>
    </p:spTree>
    <p:extLst>
      <p:ext uri="{BB962C8B-B14F-4D97-AF65-F5344CB8AC3E}">
        <p14:creationId xmlns:p14="http://schemas.microsoft.com/office/powerpoint/2010/main" val="40343055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5:10 The Jews therefore said to him who was cured, "It is the Sabbath; it is not lawful for you to carry </a:t>
            </a:r>
            <a:r>
              <a:rPr lang="en-US" i="1" dirty="0"/>
              <a:t>your </a:t>
            </a:r>
            <a:r>
              <a:rPr lang="en-US" dirty="0"/>
              <a:t>bed."  </a:t>
            </a:r>
            <a:r>
              <a:rPr lang="en-US" baseline="30000" dirty="0"/>
              <a:t>11</a:t>
            </a:r>
            <a:r>
              <a:rPr lang="en-US" dirty="0"/>
              <a:t> He answered them, "He who made me well said to me, 'Take up your bed and walk.' "  </a:t>
            </a:r>
            <a:r>
              <a:rPr lang="en-US" baseline="30000" dirty="0"/>
              <a:t>12</a:t>
            </a:r>
            <a:r>
              <a:rPr lang="en-US" dirty="0"/>
              <a:t> Then they asked him, "Who is the Man who said to you, 'Take up your bed and walk'?"  </a:t>
            </a:r>
            <a:r>
              <a:rPr lang="en-US" baseline="30000" dirty="0"/>
              <a:t>13</a:t>
            </a:r>
            <a:r>
              <a:rPr lang="en-US" dirty="0"/>
              <a:t> But the one who was healed did not know who it was, for Jesus had withdrawn, a multitude being in </a:t>
            </a:r>
            <a:r>
              <a:rPr lang="en-US" i="1" dirty="0"/>
              <a:t>that </a:t>
            </a:r>
            <a:r>
              <a:rPr lang="en-US" dirty="0"/>
              <a:t>place.</a:t>
            </a:r>
          </a:p>
        </p:txBody>
      </p:sp>
    </p:spTree>
    <p:extLst>
      <p:ext uri="{BB962C8B-B14F-4D97-AF65-F5344CB8AC3E}">
        <p14:creationId xmlns:p14="http://schemas.microsoft.com/office/powerpoint/2010/main" val="37126083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They noticed this man carrying his bed and they immediately point out that he should not be carrying it because it would be considered as carrying a burden (Jer. 17:19-27). </a:t>
            </a:r>
            <a:endParaRPr lang="en-US" dirty="0" smtClean="0"/>
          </a:p>
          <a:p>
            <a:pPr eaLnBrk="1" hangingPunct="1"/>
            <a:endParaRPr lang="en-US" dirty="0"/>
          </a:p>
          <a:p>
            <a:pPr eaLnBrk="1" hangingPunct="1"/>
            <a:r>
              <a:rPr lang="en-US" dirty="0" smtClean="0"/>
              <a:t>However</a:t>
            </a:r>
            <a:r>
              <a:rPr lang="en-US" dirty="0"/>
              <a:t>, when we examine this text and consider Nehemiah 13:15, we learn that a person was not supposed to be carrying things around that he was going to use for trade or for his business. </a:t>
            </a:r>
            <a:endParaRPr lang="en-US" dirty="0"/>
          </a:p>
        </p:txBody>
      </p:sp>
    </p:spTree>
    <p:extLst>
      <p:ext uri="{BB962C8B-B14F-4D97-AF65-F5344CB8AC3E}">
        <p14:creationId xmlns:p14="http://schemas.microsoft.com/office/powerpoint/2010/main" val="34953243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13:15 The Lord then answered him and said, "Hypocrite! Does not each one of you on the Sabbath loose his ox or donkey from the stall, and lead </a:t>
            </a:r>
            <a:r>
              <a:rPr lang="en-US" i="1" dirty="0"/>
              <a:t>it </a:t>
            </a:r>
            <a:r>
              <a:rPr lang="en-US" dirty="0"/>
              <a:t>away to water it? </a:t>
            </a:r>
          </a:p>
          <a:p>
            <a:r>
              <a:rPr lang="en-US" dirty="0"/>
              <a:t> </a:t>
            </a:r>
          </a:p>
        </p:txBody>
      </p:sp>
    </p:spTree>
    <p:extLst>
      <p:ext uri="{BB962C8B-B14F-4D97-AF65-F5344CB8AC3E}">
        <p14:creationId xmlns:p14="http://schemas.microsoft.com/office/powerpoint/2010/main" val="312539996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5:14  Afterward Jesus found him in the temple, and said to him, "See, you have been made well. Sin no more, lest a worse thing come upon you."</a:t>
            </a:r>
          </a:p>
          <a:p>
            <a:r>
              <a:rPr lang="en-US" dirty="0"/>
              <a:t> </a:t>
            </a:r>
          </a:p>
        </p:txBody>
      </p:sp>
    </p:spTree>
    <p:extLst>
      <p:ext uri="{BB962C8B-B14F-4D97-AF65-F5344CB8AC3E}">
        <p14:creationId xmlns:p14="http://schemas.microsoft.com/office/powerpoint/2010/main" val="34573390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6:7 Do not be deceived, God is not mocked; for whatever a man sows, that he will also reap.  </a:t>
            </a:r>
            <a:r>
              <a:rPr lang="en-US" baseline="30000" dirty="0"/>
              <a:t>8</a:t>
            </a:r>
            <a:r>
              <a:rPr lang="en-US" dirty="0"/>
              <a:t> For he who sows to his flesh will of the flesh reap corruption, but he who sows to the Spirit will of the Spirit reap everlasting life. </a:t>
            </a:r>
          </a:p>
          <a:p>
            <a:r>
              <a:rPr lang="en-US" dirty="0"/>
              <a:t> </a:t>
            </a:r>
          </a:p>
        </p:txBody>
      </p:sp>
    </p:spTree>
    <p:extLst>
      <p:ext uri="{BB962C8B-B14F-4D97-AF65-F5344CB8AC3E}">
        <p14:creationId xmlns:p14="http://schemas.microsoft.com/office/powerpoint/2010/main" val="298541857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5:15 The man departed and told the Jews that it was Jesus who had made him well.  </a:t>
            </a:r>
            <a:r>
              <a:rPr lang="en-US" baseline="30000" dirty="0"/>
              <a:t>16</a:t>
            </a:r>
            <a:r>
              <a:rPr lang="en-US" dirty="0"/>
              <a:t> For this reason the Jews persecuted Jesus, and sought to kill Him, because He had done these things on the Sabbath.</a:t>
            </a:r>
            <a:endParaRPr lang="en-US" dirty="0"/>
          </a:p>
        </p:txBody>
      </p:sp>
    </p:spTree>
    <p:extLst>
      <p:ext uri="{BB962C8B-B14F-4D97-AF65-F5344CB8AC3E}">
        <p14:creationId xmlns:p14="http://schemas.microsoft.com/office/powerpoint/2010/main" val="13712896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John </a:t>
            </a:r>
            <a:r>
              <a:rPr lang="en-US" dirty="0"/>
              <a:t>5:1 After this there was a feast of the Jews, and Jesus went up to Jerusalem.</a:t>
            </a:r>
          </a:p>
          <a:p>
            <a:r>
              <a:rPr lang="en-US" dirty="0"/>
              <a:t> </a:t>
            </a:r>
          </a:p>
        </p:txBody>
      </p:sp>
    </p:spTree>
    <p:extLst>
      <p:ext uri="{BB962C8B-B14F-4D97-AF65-F5344CB8AC3E}">
        <p14:creationId xmlns:p14="http://schemas.microsoft.com/office/powerpoint/2010/main" val="8123859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5:17 But Jesus answered them, "My Father has been working until now, and I have been working."  </a:t>
            </a:r>
            <a:r>
              <a:rPr lang="en-US" baseline="30000" dirty="0"/>
              <a:t>18</a:t>
            </a:r>
            <a:r>
              <a:rPr lang="en-US" dirty="0"/>
              <a:t> Therefore the Jews sought all the more to kill Him, because He not only broke the Sabbath, but also said that God was His Father, making Himself equal with God.</a:t>
            </a:r>
          </a:p>
        </p:txBody>
      </p:sp>
    </p:spTree>
    <p:extLst>
      <p:ext uri="{BB962C8B-B14F-4D97-AF65-F5344CB8AC3E}">
        <p14:creationId xmlns:p14="http://schemas.microsoft.com/office/powerpoint/2010/main" val="60730526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 Of course there are other verses that teach us that Jesus is the Son of God as well (Jn. 1:1-4; 10:30-33; Phil. 2:5-6). </a:t>
            </a:r>
            <a:endParaRPr lang="en-US" dirty="0"/>
          </a:p>
        </p:txBody>
      </p:sp>
    </p:spTree>
    <p:extLst>
      <p:ext uri="{BB962C8B-B14F-4D97-AF65-F5344CB8AC3E}">
        <p14:creationId xmlns:p14="http://schemas.microsoft.com/office/powerpoint/2010/main" val="346712433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5:19 Then Jesus answered and said to them, "Most assuredly, I say to you, the Son can do nothing of Himself, but what He sees the Father do; for whatever He does, the Son also does in like manner.</a:t>
            </a:r>
          </a:p>
        </p:txBody>
      </p:sp>
    </p:spTree>
    <p:extLst>
      <p:ext uri="{BB962C8B-B14F-4D97-AF65-F5344CB8AC3E}">
        <p14:creationId xmlns:p14="http://schemas.microsoft.com/office/powerpoint/2010/main" val="192360541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5:20 "For the Father loves the Son, and shows Him all things that He Himself does; and He will show Him greater works than these, that you may marvel.  </a:t>
            </a:r>
            <a:r>
              <a:rPr lang="en-US" baseline="30000" dirty="0"/>
              <a:t>21</a:t>
            </a:r>
            <a:r>
              <a:rPr lang="en-US" dirty="0"/>
              <a:t> "For as the Father raises the dead and gives life to </a:t>
            </a:r>
            <a:r>
              <a:rPr lang="en-US" i="1" dirty="0"/>
              <a:t>them, </a:t>
            </a:r>
            <a:r>
              <a:rPr lang="en-US" dirty="0"/>
              <a:t>even so the Son gives life to whom He will.</a:t>
            </a:r>
          </a:p>
        </p:txBody>
      </p:sp>
    </p:spTree>
    <p:extLst>
      <p:ext uri="{BB962C8B-B14F-4D97-AF65-F5344CB8AC3E}">
        <p14:creationId xmlns:p14="http://schemas.microsoft.com/office/powerpoint/2010/main" val="337377030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5:22 "For the Father judges no one, but has committed all judgment to the Son,  </a:t>
            </a:r>
            <a:r>
              <a:rPr lang="en-US" baseline="30000" dirty="0"/>
              <a:t>23</a:t>
            </a:r>
            <a:r>
              <a:rPr lang="en-US" dirty="0"/>
              <a:t> "that all should honor the Son just as they honor the Father. He who does not honor the Son does not honor the Father who sent Him.</a:t>
            </a:r>
          </a:p>
        </p:txBody>
      </p:sp>
    </p:spTree>
    <p:extLst>
      <p:ext uri="{BB962C8B-B14F-4D97-AF65-F5344CB8AC3E}">
        <p14:creationId xmlns:p14="http://schemas.microsoft.com/office/powerpoint/2010/main" val="2682726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25:31 " When the Son of Man comes in His glory, and all the holy angels with Him, then He will sit on the throne of His glory.  </a:t>
            </a:r>
            <a:r>
              <a:rPr lang="en-US" baseline="30000" dirty="0"/>
              <a:t>32</a:t>
            </a:r>
            <a:r>
              <a:rPr lang="en-US" dirty="0"/>
              <a:t> "All the nations will be gathered before Him, and He will separate them one from another, as a shepherd divides </a:t>
            </a:r>
            <a:r>
              <a:rPr lang="en-US" i="1" dirty="0"/>
              <a:t>his </a:t>
            </a:r>
            <a:r>
              <a:rPr lang="en-US" dirty="0"/>
              <a:t>sheep from the goats.</a:t>
            </a:r>
          </a:p>
        </p:txBody>
      </p:sp>
    </p:spTree>
    <p:extLst>
      <p:ext uri="{BB962C8B-B14F-4D97-AF65-F5344CB8AC3E}">
        <p14:creationId xmlns:p14="http://schemas.microsoft.com/office/powerpoint/2010/main" val="345445231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10:42 "And He commanded us to preach to the people, and to testify that it is He who was ordained by God </a:t>
            </a:r>
            <a:r>
              <a:rPr lang="en-US" i="1" dirty="0"/>
              <a:t>to be </a:t>
            </a:r>
            <a:r>
              <a:rPr lang="en-US" dirty="0"/>
              <a:t>Judge of the living and the dead. </a:t>
            </a:r>
          </a:p>
        </p:txBody>
      </p:sp>
    </p:spTree>
    <p:extLst>
      <p:ext uri="{BB962C8B-B14F-4D97-AF65-F5344CB8AC3E}">
        <p14:creationId xmlns:p14="http://schemas.microsoft.com/office/powerpoint/2010/main" val="15788438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17:30 "Truly, these times of ignorance God overlooked, but now commands all men everywhere to repent,  </a:t>
            </a:r>
            <a:r>
              <a:rPr lang="en-US" baseline="30000" dirty="0"/>
              <a:t>31</a:t>
            </a:r>
            <a:r>
              <a:rPr lang="en-US" dirty="0"/>
              <a:t> "because He has appointed a day on which He will judge the world in righteousness by the Man whom He has ordained. He has given assurance of this to all by raising Him from the dead." See also (Rom. 2:16; 2 Cor. 5:10; 2 Tim. 4:1, 8). </a:t>
            </a:r>
          </a:p>
          <a:p>
            <a:r>
              <a:rPr lang="en-US" dirty="0"/>
              <a:t> </a:t>
            </a:r>
          </a:p>
        </p:txBody>
      </p:sp>
    </p:spTree>
    <p:extLst>
      <p:ext uri="{BB962C8B-B14F-4D97-AF65-F5344CB8AC3E}">
        <p14:creationId xmlns:p14="http://schemas.microsoft.com/office/powerpoint/2010/main" val="25289803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5:24 " Most assuredly, I say to you, he who hears My word and believes in Him who sent Me has everlasting life, and shall not come into judgment, but has passed from death into life.</a:t>
            </a:r>
          </a:p>
        </p:txBody>
      </p:sp>
    </p:spTree>
    <p:extLst>
      <p:ext uri="{BB962C8B-B14F-4D97-AF65-F5344CB8AC3E}">
        <p14:creationId xmlns:p14="http://schemas.microsoft.com/office/powerpoint/2010/main" val="14412478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1:22 But be doers of the word, and not hearers only, deceiving yourselves.  </a:t>
            </a:r>
            <a:r>
              <a:rPr lang="en-US" baseline="30000" dirty="0"/>
              <a:t>23</a:t>
            </a:r>
            <a:r>
              <a:rPr lang="en-US" dirty="0"/>
              <a:t> For if anyone is a hearer of the word and not a doer, he is like a man observing his natural face in a mirror;  </a:t>
            </a:r>
            <a:r>
              <a:rPr lang="en-US" baseline="30000" dirty="0"/>
              <a:t>24</a:t>
            </a:r>
            <a:r>
              <a:rPr lang="en-US" dirty="0"/>
              <a:t> for he observes himself, goes away, and immediately forgets what kind of man he was.  </a:t>
            </a:r>
            <a:r>
              <a:rPr lang="en-US" baseline="30000" dirty="0"/>
              <a:t>25</a:t>
            </a:r>
            <a:r>
              <a:rPr lang="en-US" dirty="0"/>
              <a:t> But he who looks into the perfect law of liberty and continues </a:t>
            </a:r>
            <a:r>
              <a:rPr lang="en-US" i="1" dirty="0"/>
              <a:t>in it, </a:t>
            </a:r>
            <a:r>
              <a:rPr lang="en-US" dirty="0"/>
              <a:t>and is not a forgetful hearer but a doer of the work, this one will be blessed in what he does. </a:t>
            </a:r>
          </a:p>
          <a:p>
            <a:r>
              <a:rPr lang="en-US" dirty="0"/>
              <a:t> </a:t>
            </a:r>
          </a:p>
          <a:p>
            <a:r>
              <a:rPr lang="en-US" dirty="0"/>
              <a:t>James 2:24 You see then that a man is justified by works, and not by faith only.</a:t>
            </a:r>
          </a:p>
        </p:txBody>
      </p:sp>
    </p:spTree>
    <p:extLst>
      <p:ext uri="{BB962C8B-B14F-4D97-AF65-F5344CB8AC3E}">
        <p14:creationId xmlns:p14="http://schemas.microsoft.com/office/powerpoint/2010/main" val="264812429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records three Passovers in his Gospel (</a:t>
            </a:r>
            <a:r>
              <a:rPr lang="en-US" dirty="0" err="1"/>
              <a:t>Jn</a:t>
            </a:r>
            <a:r>
              <a:rPr lang="en-US" dirty="0"/>
              <a:t> 2:13; 6:4; 12:1)</a:t>
            </a:r>
            <a:endParaRPr lang="en-US" dirty="0"/>
          </a:p>
        </p:txBody>
      </p:sp>
    </p:spTree>
    <p:extLst>
      <p:ext uri="{BB962C8B-B14F-4D97-AF65-F5344CB8AC3E}">
        <p14:creationId xmlns:p14="http://schemas.microsoft.com/office/powerpoint/2010/main" val="8311803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8:1 </a:t>
            </a:r>
            <a:r>
              <a:rPr lang="en-US" i="1" dirty="0"/>
              <a:t>There is </a:t>
            </a:r>
            <a:r>
              <a:rPr lang="en-US" dirty="0"/>
              <a:t>therefore now no condemnation to those who are in Christ Jesus, who do not walk according to the flesh, but according to the Spirit. </a:t>
            </a:r>
          </a:p>
        </p:txBody>
      </p:sp>
    </p:spTree>
    <p:extLst>
      <p:ext uri="{BB962C8B-B14F-4D97-AF65-F5344CB8AC3E}">
        <p14:creationId xmlns:p14="http://schemas.microsoft.com/office/powerpoint/2010/main" val="290018446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5:10 For we must all appear before the judgment seat of Christ, that each one may receive the things </a:t>
            </a:r>
            <a:r>
              <a:rPr lang="en-US" i="1" dirty="0"/>
              <a:t>done </a:t>
            </a:r>
            <a:r>
              <a:rPr lang="en-US" dirty="0"/>
              <a:t>in the body, according to what he has done, whether good or bad.  </a:t>
            </a:r>
          </a:p>
        </p:txBody>
      </p:sp>
    </p:spTree>
    <p:extLst>
      <p:ext uri="{BB962C8B-B14F-4D97-AF65-F5344CB8AC3E}">
        <p14:creationId xmlns:p14="http://schemas.microsoft.com/office/powerpoint/2010/main" val="125674826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587868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Daniel 9:27 Then he shall confirm a covenant with many for one week; But in the middle of the week He shall bring an end to sacrifice and offering…</a:t>
            </a:r>
          </a:p>
        </p:txBody>
      </p:sp>
    </p:spTree>
    <p:extLst>
      <p:ext uri="{BB962C8B-B14F-4D97-AF65-F5344CB8AC3E}">
        <p14:creationId xmlns:p14="http://schemas.microsoft.com/office/powerpoint/2010/main" val="281580344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5:2 Now there is in Jerusalem by the Sheep </a:t>
            </a:r>
            <a:r>
              <a:rPr lang="en-US" i="1" dirty="0"/>
              <a:t>Gate </a:t>
            </a:r>
            <a:r>
              <a:rPr lang="en-US" dirty="0"/>
              <a:t>a pool, which is called in Hebrew, Bethesda, having five porches.  </a:t>
            </a:r>
            <a:r>
              <a:rPr lang="en-US" baseline="30000" dirty="0"/>
              <a:t>3</a:t>
            </a:r>
            <a:r>
              <a:rPr lang="en-US" dirty="0"/>
              <a:t> In these lay a great multitude of sick people, blind, lame, paralyzed, waiting for the moving of the water.  </a:t>
            </a:r>
            <a:r>
              <a:rPr lang="en-US" baseline="30000" dirty="0"/>
              <a:t>4</a:t>
            </a:r>
            <a:r>
              <a:rPr lang="en-US" dirty="0"/>
              <a:t> For an angel went down at a certain time into the pool and stirred up the water; then whoever stepped in first, after the stirring of the water, was made well of whatever disease he had.</a:t>
            </a:r>
          </a:p>
          <a:p>
            <a:r>
              <a:rPr lang="en-US" dirty="0"/>
              <a:t> </a:t>
            </a:r>
          </a:p>
        </p:txBody>
      </p:sp>
    </p:spTree>
    <p:extLst>
      <p:ext uri="{BB962C8B-B14F-4D97-AF65-F5344CB8AC3E}">
        <p14:creationId xmlns:p14="http://schemas.microsoft.com/office/powerpoint/2010/main" val="192519246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Archeologists have found two pools in this area. One is 55 feet long; the other is 65 feet long. The shorter one is the one they believe is Bethesda because it had 5 arches over it with a porch beneath (Nelson Illustrated Bible Dictionary p. 180). </a:t>
            </a:r>
          </a:p>
        </p:txBody>
      </p:sp>
    </p:spTree>
    <p:extLst>
      <p:ext uri="{BB962C8B-B14F-4D97-AF65-F5344CB8AC3E}">
        <p14:creationId xmlns:p14="http://schemas.microsoft.com/office/powerpoint/2010/main" val="1224051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a:t>
            </a:r>
            <a:r>
              <a:rPr lang="en-US" dirty="0"/>
              <a:t> For an angel went down at a certain time into the pool and stirred up the water; then whoever stepped in first, after the stirring of the water, was made well of whatever disease he had.</a:t>
            </a:r>
            <a:endParaRPr lang="en-US" dirty="0"/>
          </a:p>
        </p:txBody>
      </p:sp>
    </p:spTree>
    <p:extLst>
      <p:ext uri="{BB962C8B-B14F-4D97-AF65-F5344CB8AC3E}">
        <p14:creationId xmlns:p14="http://schemas.microsoft.com/office/powerpoint/2010/main" val="185513538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2" name="TextBox 1"/>
          <p:cNvSpPr txBox="1"/>
          <p:nvPr/>
        </p:nvSpPr>
        <p:spPr>
          <a:xfrm>
            <a:off x="3464" y="0"/>
            <a:ext cx="9144000" cy="6232475"/>
          </a:xfrm>
          <a:prstGeom prst="rect">
            <a:avLst/>
          </a:prstGeom>
          <a:noFill/>
        </p:spPr>
        <p:txBody>
          <a:bodyPr wrap="square" rtlCol="0">
            <a:spAutoFit/>
          </a:bodyPr>
          <a:lstStyle/>
          <a:p>
            <a:r>
              <a:rPr lang="en-US" sz="2500" dirty="0">
                <a:ln>
                  <a:solidFill>
                    <a:schemeClr val="tx1"/>
                  </a:solidFill>
                </a:ln>
              </a:rPr>
              <a:t>I believe it was not a supernatural experience because of several reasons: </a:t>
            </a:r>
          </a:p>
          <a:p>
            <a:r>
              <a:rPr lang="en-US" sz="2500" dirty="0" smtClean="0">
                <a:ln>
                  <a:solidFill>
                    <a:schemeClr val="tx1"/>
                  </a:solidFill>
                </a:ln>
              </a:rPr>
              <a:t>1</a:t>
            </a:r>
            <a:r>
              <a:rPr lang="en-US" sz="2500" dirty="0">
                <a:ln>
                  <a:solidFill>
                    <a:schemeClr val="tx1"/>
                  </a:solidFill>
                </a:ln>
              </a:rPr>
              <a:t>. It does not make sense that God would have an angel stir up a body of water and then only allow the first person that reaches the water to be healed. </a:t>
            </a:r>
          </a:p>
          <a:p>
            <a:r>
              <a:rPr lang="en-US" sz="2500" dirty="0">
                <a:ln>
                  <a:solidFill>
                    <a:schemeClr val="tx1"/>
                  </a:solidFill>
                </a:ln>
              </a:rPr>
              <a:t>2. It is possible that a natural spring fed this pool, which would cause the water to bubble up or move around from time to time, which could easily be confused with an angel stirring the water. </a:t>
            </a:r>
          </a:p>
          <a:p>
            <a:r>
              <a:rPr lang="en-US" sz="2500" dirty="0">
                <a:ln>
                  <a:solidFill>
                    <a:schemeClr val="tx1"/>
                  </a:solidFill>
                </a:ln>
              </a:rPr>
              <a:t>3. Soon, Jesus is going to heal this man with His word, which proves the true source of healing comes from Jesus.</a:t>
            </a:r>
          </a:p>
          <a:p>
            <a:r>
              <a:rPr lang="en-US" sz="2500" dirty="0">
                <a:ln>
                  <a:solidFill>
                    <a:schemeClr val="tx1"/>
                  </a:solidFill>
                </a:ln>
              </a:rPr>
              <a:t>4. It is possible this pool of water had a lot of minerals in it, which are known to make people feel better. This phenomenon would add credence to its healing ability. </a:t>
            </a:r>
          </a:p>
          <a:p>
            <a:endParaRPr lang="en-US" sz="2400" dirty="0"/>
          </a:p>
        </p:txBody>
      </p:sp>
    </p:spTree>
    <p:extLst>
      <p:ext uri="{BB962C8B-B14F-4D97-AF65-F5344CB8AC3E}">
        <p14:creationId xmlns:p14="http://schemas.microsoft.com/office/powerpoint/2010/main" val="23106053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Law and the Prophets were until John,” and the fish pool of Bethesda was until the coming of Christ. Thereafter, it ceased curatively to remove infirmities of health from Israel (3.171).</a:t>
            </a:r>
          </a:p>
          <a:p>
            <a:r>
              <a:rPr lang="en-US" dirty="0"/>
              <a:t> </a:t>
            </a:r>
          </a:p>
          <a:p>
            <a:r>
              <a:rPr lang="en-US" dirty="0"/>
              <a:t>An angel, by his intervention, used to stir the pool at Bethesda. Those who were complaining of poor heath used to watch for him. For whoever was the first to descend into the pool, ceased to complain after his washing. The figure of physical healing foreshadowed a spiritual healing (3.671, 672).</a:t>
            </a:r>
          </a:p>
        </p:txBody>
      </p:sp>
    </p:spTree>
    <p:extLst>
      <p:ext uri="{BB962C8B-B14F-4D97-AF65-F5344CB8AC3E}">
        <p14:creationId xmlns:p14="http://schemas.microsoft.com/office/powerpoint/2010/main" val="373794874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3017</TotalTime>
  <Words>1626</Words>
  <Application>Microsoft Office PowerPoint</Application>
  <PresentationFormat>On-screen Show (4:3)</PresentationFormat>
  <Paragraphs>49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60</cp:revision>
  <dcterms:created xsi:type="dcterms:W3CDTF">2006-12-19T00:50:39Z</dcterms:created>
  <dcterms:modified xsi:type="dcterms:W3CDTF">2013-06-08T18:31:36Z</dcterms:modified>
</cp:coreProperties>
</file>